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Remember you want to prepare a work, which will be really useful and goes beyond the scope of the class.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After reading other surveys from SIGKDD and ACM Surveys you will get the idea what makes a survey a good survey.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Identify their survey perspective? Is it historical manuscript or survey of the state of the art.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If take too small will not have enough to write about, if to broad – you will get lost.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Pick a topic which is self contained yet, have enough things to survey about.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You will follow them to get papers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State-of –the—art, historical, practical, efficiency, scalability, multidisciplinary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Use color to mark progress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Green done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Yellow read not write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Red not started, don’t know what’s there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BFS good paper – other good papers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DFS good researcher – other works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Otherwise, you will forget about it – too many papers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 added them to the bib later, that was not good, now I know how to manage my citations in a paper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Use Zotero.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pPr lvl="0">
              <a:defRPr sz="1800"/>
            </a:pPr>
            <a:r>
              <a:rPr sz="2400"/>
              <a:t>Click to edit Master subtitle style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8724900" y="0"/>
            <a:ext cx="2628900" cy="65420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64928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Click to edit Master title style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Click to edit Master text styles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Master text styles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Click to edit Master title style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Click to edit Master title style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lvl="0">
              <a:defRPr sz="1800"/>
            </a:pPr>
            <a:r>
              <a:rPr sz="1600"/>
              <a:t>Click to edit Master text styles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/>
            </a:pPr>
            <a:r>
              <a:rPr sz="4400"/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800"/>
              <a:t>Click to edit Master text styles</a:t>
            </a:r>
          </a:p>
          <a:p>
            <a:pPr lvl="1">
              <a:defRPr sz="1800"/>
            </a:pPr>
            <a:r>
              <a:rPr sz="2800"/>
              <a:t>Second level</a:t>
            </a:r>
          </a:p>
          <a:p>
            <a:pPr lvl="2">
              <a:defRPr sz="1800"/>
            </a:pPr>
            <a:r>
              <a:rPr sz="2800"/>
              <a:t>Third level</a:t>
            </a:r>
          </a:p>
          <a:p>
            <a:pPr lvl="3">
              <a:defRPr sz="1800"/>
            </a:pPr>
            <a:r>
              <a:rPr sz="2800"/>
              <a:t>Fourth level</a:t>
            </a:r>
          </a:p>
          <a:p>
            <a:pPr lvl="4">
              <a:defRPr sz="1800"/>
            </a:pPr>
            <a:r>
              <a:rPr sz="28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610600" y="6404292"/>
            <a:ext cx="27432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1pPr>
      <a:lvl2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2pPr>
      <a:lvl3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3pPr>
      <a:lvl4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4pPr>
      <a:lvl5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5pPr>
      <a:lvl6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6pPr>
      <a:lvl7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7pPr>
      <a:lvl8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8pPr>
      <a:lvl9pPr>
        <a:lnSpc>
          <a:spcPct val="90000"/>
        </a:lnSpc>
        <a:defRPr sz="4400"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HbruxjcmOs&amp;feature=youtu.be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nN_2iYW421E&amp;feature=youtu.be" TargetMode="External"/><Relationship Id="rId5" Type="http://schemas.openxmlformats.org/officeDocument/2006/relationships/hyperlink" Target="https://www.youtube.com/watch?v=bbviIkn0i-E&amp;feature=youtu.be" TargetMode="External"/><Relationship Id="rId4" Type="http://schemas.openxmlformats.org/officeDocument/2006/relationships/hyperlink" Target="https://www.youtube.com/watch?v=Z_C1oJEWfCc&amp;feature=youtu.b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llinois.edu/wiki/display/cs411sp17/Technical+Resources+for+Project+Track+1" TargetMode="External"/><Relationship Id="rId2" Type="http://schemas.openxmlformats.org/officeDocument/2006/relationships/hyperlink" Target="https://wiki.illinois.edu/wiki/display/cs411sp17/Project+Track+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illinois.edu/wiki/display/cs411sp17/Project+Track+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524000" y="945395"/>
            <a:ext cx="9144000" cy="1665666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6000" b="1"/>
              <a:t>CS411 Project Overviews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524000" y="3013101"/>
            <a:ext cx="9144000" cy="230281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defRPr sz="1800"/>
            </a:pPr>
            <a:r>
              <a:rPr sz="3200" b="1">
                <a:latin typeface="Times New Roman"/>
                <a:ea typeface="Times New Roman"/>
                <a:cs typeface="Times New Roman"/>
                <a:sym typeface="Times New Roman"/>
              </a:rPr>
              <a:t>Khuram Shahzad</a:t>
            </a:r>
          </a:p>
          <a:p>
            <a:pPr lvl="0">
              <a:defRPr sz="1800"/>
            </a:pP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defRPr sz="1800"/>
            </a:pPr>
            <a:r>
              <a:rPr sz="3200" b="1">
                <a:latin typeface="Times New Roman"/>
                <a:ea typeface="Times New Roman"/>
                <a:cs typeface="Times New Roman"/>
                <a:sym typeface="Times New Roman"/>
              </a:rPr>
              <a:t>Jiayi "Joey" Cao</a:t>
            </a:r>
          </a:p>
        </p:txBody>
      </p:sp>
      <p:sp>
        <p:nvSpPr>
          <p:cNvPr id="51" name="Shape 51"/>
          <p:cNvSpPr/>
          <p:nvPr/>
        </p:nvSpPr>
        <p:spPr>
          <a:xfrm>
            <a:off x="9696094" y="5920351"/>
            <a:ext cx="194381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2400" b="1"/>
              <a:t>02-01-2017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20" name="Shape 120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We will build iOS and Android mobile apps…</a:t>
            </a:r>
          </a:p>
        </p:txBody>
      </p:sp>
      <p:pic>
        <p:nvPicPr>
          <p:cNvPr id="122" name="image2.png" descr="http://corporate.viadeo.com/wp-content/uploads/2014/06/Mobile-Ap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6911" y="692695"/>
            <a:ext cx="4420531" cy="6165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2.png" descr="http://corporate.viadeo.com/wp-content/uploads/2014/06/Mobile-Ap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6911" y="692695"/>
            <a:ext cx="4420531" cy="663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A mobile app itself doesn’t count</a:t>
            </a:r>
          </a:p>
        </p:txBody>
      </p:sp>
      <p:pic>
        <p:nvPicPr>
          <p:cNvPr id="129" name="image3.png" descr="http://openclipart.org/image/800px/svg_to_png/28689/skotan_No-sig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3504" y="2420888"/>
            <a:ext cx="3604992" cy="3604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32" name="Shape 132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68680">
              <a:defRPr sz="418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180">
                <a:solidFill>
                  <a:srgbClr val="FFFFFF"/>
                </a:solidFill>
              </a:rPr>
              <a:t>We will have a cool map with interactive clickable elements…</a:t>
            </a:r>
          </a:p>
        </p:txBody>
      </p:sp>
      <p:pic>
        <p:nvPicPr>
          <p:cNvPr id="134" name="image4.jpg" descr="http://i.stack.imgur.com/S0u1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880" y="1988840"/>
            <a:ext cx="7288240" cy="4680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37" name="Shape 137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Using Google API doesn’t count</a:t>
            </a:r>
          </a:p>
        </p:txBody>
      </p:sp>
      <p:pic>
        <p:nvPicPr>
          <p:cNvPr id="139" name="image4.jpg" descr="http://i.stack.imgur.com/S0u1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880" y="1988840"/>
            <a:ext cx="7288240" cy="4680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3.png" descr="http://openclipart.org/image/800px/svg_to_png/28689/skotan_No-sig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3504" y="2420888"/>
            <a:ext cx="3604992" cy="3604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44" name="Shape 144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We will extract data from IMDB…</a:t>
            </a:r>
          </a:p>
        </p:txBody>
      </p:sp>
      <p:pic>
        <p:nvPicPr>
          <p:cNvPr id="146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365" y="2132857"/>
            <a:ext cx="7619270" cy="4433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50" name="Shape 150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We will extract data from IMDB…</a:t>
            </a:r>
          </a:p>
        </p:txBody>
      </p:sp>
      <p:pic>
        <p:nvPicPr>
          <p:cNvPr id="152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365" y="2132857"/>
            <a:ext cx="7619270" cy="4433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.png" descr="http://openclipart.org/image/800px/svg_to_png/28689/skotan_No-sig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3504" y="2420888"/>
            <a:ext cx="3604992" cy="3604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57" name="Shape 157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77823">
              <a:defRPr sz="4224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24">
                <a:solidFill>
                  <a:srgbClr val="FFFFFF"/>
                </a:solidFill>
              </a:rPr>
              <a:t>We will extract data from 100 movie websites automatically…</a:t>
            </a:r>
          </a:p>
        </p:txBody>
      </p:sp>
      <p:pic>
        <p:nvPicPr>
          <p:cNvPr id="159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7648" y="2276873"/>
            <a:ext cx="7619270" cy="4433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6.png" descr="http://www.insidefacebook.com/wp-content/uploads/2010/09/ROTTEN-TOMATOES_-Movies-New-Movie-Reviews-and-Preview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9575" y="2784698"/>
            <a:ext cx="4762500" cy="287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7.jpg" descr="https://encrypted-tbn3.gstatic.com/images?q=tbn:ANd9GcQV_9Pp7SaKVNS6gm8Of7bn7hJEYVas9dbuQTiD0gp0lMqgw-Ak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3644" y="2041798"/>
            <a:ext cx="3343276" cy="1371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8.png" descr="http://main.makeuseoflimited.netdna-cdn.com/dir/wp-content/uploads/2011/03/mr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34642" y="4332480"/>
            <a:ext cx="1620175" cy="240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66" name="Shape 16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77823">
              <a:defRPr sz="4224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24">
                <a:solidFill>
                  <a:srgbClr val="FFFFFF"/>
                </a:solidFill>
              </a:rPr>
              <a:t>We will extract data from 100 movie websites automatically…</a:t>
            </a:r>
          </a:p>
        </p:txBody>
      </p:sp>
      <p:pic>
        <p:nvPicPr>
          <p:cNvPr id="168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7648" y="2276873"/>
            <a:ext cx="7619270" cy="4433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6.png" descr="http://www.insidefacebook.com/wp-content/uploads/2010/09/ROTTEN-TOMATOES_-Movies-New-Movie-Reviews-and-Preview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9575" y="2784698"/>
            <a:ext cx="4762500" cy="2876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7.jpg" descr="https://encrypted-tbn3.gstatic.com/images?q=tbn:ANd9GcQV_9Pp7SaKVNS6gm8Of7bn7hJEYVas9dbuQTiD0gp0lMqgw-Ak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3644" y="2041798"/>
            <a:ext cx="3343276" cy="1371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8.png" descr="http://main.makeuseoflimited.netdna-cdn.com/dir/wp-content/uploads/2011/03/mr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34642" y="4332480"/>
            <a:ext cx="1620175" cy="240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9.png" descr="http://www.fxprofitboom.com/images/ecMjkp7c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34681" y="2420477"/>
            <a:ext cx="3604991" cy="3604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76" name="Shape 17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22959">
              <a:defRPr sz="3959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FFFFFF"/>
                </a:solidFill>
              </a:rPr>
              <a:t>We will do SQL query suggestion based on DB schema…</a:t>
            </a:r>
          </a:p>
        </p:txBody>
      </p:sp>
      <p:pic>
        <p:nvPicPr>
          <p:cNvPr id="178" name="image10.png" descr="https://netbeans.org/images_www/articles/73/javaee/ecommerce/connect-db/db-que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067" y="2780927"/>
            <a:ext cx="8039866" cy="3087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981200" y="404664"/>
            <a:ext cx="8229600" cy="100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82" name="Shape 182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22959">
              <a:defRPr sz="3959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59">
                <a:solidFill>
                  <a:srgbClr val="FFFFFF"/>
                </a:solidFill>
              </a:rPr>
              <a:t>We will do SQL query suggestion based on DB schema…</a:t>
            </a:r>
          </a:p>
        </p:txBody>
      </p:sp>
      <p:pic>
        <p:nvPicPr>
          <p:cNvPr id="184" name="image10.png" descr="https://netbeans.org/images_www/articles/73/javaee/ecommerce/connect-db/db-que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067" y="2780927"/>
            <a:ext cx="8039866" cy="3087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9.png" descr="http://www.fxprofitboom.com/images/ecMjkp7c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4681" y="2420477"/>
            <a:ext cx="3604991" cy="3604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129145" y="2229147"/>
            <a:ext cx="10515600" cy="388778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b="1" dirty="0">
                <a:latin typeface="Times New Roman"/>
                <a:ea typeface="Times New Roman"/>
                <a:cs typeface="Times New Roman"/>
                <a:sym typeface="Times New Roman"/>
              </a:rPr>
              <a:t>Track 1 and Track 2 Project Overviews (02/01)</a:t>
            </a:r>
          </a:p>
          <a:p>
            <a:pPr lvl="0">
              <a:defRPr sz="1800"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defRPr sz="1800"/>
            </a:pPr>
            <a:r>
              <a:rPr sz="2800" b="1" dirty="0">
                <a:latin typeface="Times New Roman"/>
                <a:ea typeface="Times New Roman"/>
                <a:cs typeface="Times New Roman"/>
                <a:sym typeface="Times New Roman"/>
              </a:rPr>
              <a:t>Tutorial 1: Track 1 and Web Programming (02/06)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Recommendation: bring your laptops</a:t>
            </a:r>
            <a:endParaRPr sz="2400" dirty="0"/>
          </a:p>
          <a:p>
            <a:pPr lvl="0">
              <a:defRPr sz="1800"/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defRPr sz="1800"/>
            </a:pPr>
            <a:r>
              <a:rPr sz="2800" b="1" dirty="0">
                <a:latin typeface="Times New Roman"/>
                <a:ea typeface="Times New Roman"/>
                <a:cs typeface="Times New Roman"/>
                <a:sym typeface="Times New Roman"/>
              </a:rPr>
              <a:t>Tutorial 2: </a:t>
            </a:r>
            <a:r>
              <a:rPr sz="2800" b="1" dirty="0" err="1">
                <a:latin typeface="Times New Roman"/>
                <a:ea typeface="Times New Roman"/>
                <a:cs typeface="Times New Roman"/>
                <a:sym typeface="Times New Roman"/>
              </a:rPr>
              <a:t>cPanel</a:t>
            </a:r>
            <a:r>
              <a:rPr sz="2800" b="1" dirty="0">
                <a:latin typeface="Times New Roman"/>
                <a:ea typeface="Times New Roman"/>
                <a:cs typeface="Times New Roman"/>
                <a:sym typeface="Times New Roman"/>
              </a:rPr>
              <a:t>, SQL and HTML programming (02/15)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Recommendation: bring your laptops</a:t>
            </a:r>
          </a:p>
        </p:txBody>
      </p:sp>
      <p:sp>
        <p:nvSpPr>
          <p:cNvPr id="54" name="Shape 54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911925" y="365125"/>
            <a:ext cx="846513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4400" b="1"/>
              <a:t>Upcoming Lectures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1524000" y="2276872"/>
            <a:ext cx="9144000" cy="4176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dirty="0"/>
              <a:t>A good data-driven company released a similar feature a few years ago</a:t>
            </a:r>
          </a:p>
          <a:p>
            <a:pPr lvl="0">
              <a:defRPr sz="1800"/>
            </a:pPr>
            <a:r>
              <a:rPr sz="2800" dirty="0"/>
              <a:t>You can make a startup out of it because building such a thing is hard</a:t>
            </a:r>
          </a:p>
          <a:p>
            <a:pPr lvl="0">
              <a:defRPr sz="1800"/>
            </a:pPr>
            <a:r>
              <a:rPr sz="2800" dirty="0"/>
              <a:t>There is a research paper at a top conference talking about it but no one in the industry built it yet – you can take make a demo illustrating a research idea (</a:t>
            </a:r>
            <a:r>
              <a:rPr sz="2800" b="1" dirty="0"/>
              <a:t>can write a paper about it</a:t>
            </a:r>
            <a:r>
              <a:rPr sz="2800" dirty="0"/>
              <a:t>)</a:t>
            </a:r>
          </a:p>
          <a:p>
            <a:pPr lvl="0">
              <a:defRPr sz="1800"/>
            </a:pPr>
            <a:r>
              <a:rPr sz="2800" dirty="0" smtClean="0"/>
              <a:t> </a:t>
            </a:r>
            <a:r>
              <a:rPr lang="en-US" sz="2800" dirty="0" smtClean="0"/>
              <a:t>Discuss with </a:t>
            </a:r>
            <a:r>
              <a:rPr sz="2800" dirty="0" smtClean="0"/>
              <a:t>your </a:t>
            </a:r>
            <a:r>
              <a:rPr sz="2800" dirty="0"/>
              <a:t>TAs ;)</a:t>
            </a:r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89" name="Shape 189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22959">
              <a:defRPr sz="36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Rules of thumb to help you judge whether it qualifies for AF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1624786" y="2398649"/>
            <a:ext cx="8942428" cy="367240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The relational </a:t>
            </a:r>
            <a:r>
              <a:rPr sz="2800" b="1"/>
              <a:t>schema</a:t>
            </a:r>
            <a:r>
              <a:rPr sz="2800"/>
              <a:t> of your database</a:t>
            </a:r>
          </a:p>
          <a:p>
            <a:pPr lvl="0">
              <a:defRPr sz="1800"/>
            </a:pPr>
            <a:r>
              <a:rPr sz="2800"/>
              <a:t>Final choices of databases and software platforms/languages that you will be using</a:t>
            </a:r>
          </a:p>
          <a:p>
            <a:pPr lvl="0">
              <a:defRPr sz="1800"/>
            </a:pPr>
            <a:r>
              <a:rPr sz="2800"/>
              <a:t>How you will get data for your application (crawling the Web/API/crowdsourcing…)</a:t>
            </a:r>
          </a:p>
          <a:p>
            <a:pPr lvl="0">
              <a:defRPr sz="1800"/>
            </a:pPr>
            <a:r>
              <a:rPr sz="2800" b="1"/>
              <a:t>Division of responsibilities</a:t>
            </a:r>
            <a:r>
              <a:rPr sz="2800"/>
              <a:t> of team members </a:t>
            </a:r>
          </a:p>
          <a:p>
            <a:pPr lvl="0">
              <a:defRPr sz="1800"/>
            </a:pPr>
            <a:r>
              <a:rPr sz="2800"/>
              <a:t>The project timeline with </a:t>
            </a:r>
            <a:r>
              <a:rPr sz="2800" b="1"/>
              <a:t>milestones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Stage 2: Development Plan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1878360" y="2434564"/>
            <a:ext cx="8435280" cy="331236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Play with cPanel, MySQL, HTML</a:t>
            </a:r>
          </a:p>
          <a:p>
            <a:pPr lvl="0">
              <a:defRPr sz="1800"/>
            </a:pPr>
            <a:r>
              <a:rPr sz="2800"/>
              <a:t>Initiate a site and </a:t>
            </a:r>
            <a:r>
              <a:rPr sz="2800" b="1"/>
              <a:t>add your project URL to Wiki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the site could be empty but the URL must be working (just put there name of team members for now)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If you are building a mobile app, assemble a project package and share it via a quick release (link to the app download and early access)</a:t>
            </a:r>
          </a:p>
        </p:txBody>
      </p:sp>
      <p:sp>
        <p:nvSpPr>
          <p:cNvPr id="199" name="Shape 199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905255">
              <a:defRPr sz="4356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56" b="1">
                <a:solidFill>
                  <a:srgbClr val="FFFFFF"/>
                </a:solidFill>
              </a:rPr>
              <a:t>Stage 3: Setup Development Environment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1775520" y="2258290"/>
            <a:ext cx="8435280" cy="4006730"/>
          </a:xfrm>
          <a:prstGeom prst="rect">
            <a:avLst/>
          </a:prstGeom>
        </p:spPr>
        <p:txBody>
          <a:bodyPr/>
          <a:lstStyle/>
          <a:p>
            <a:pPr marL="212597" lvl="0" indent="-212597" defTabSz="850391">
              <a:spcBef>
                <a:spcPts val="900"/>
              </a:spcBef>
              <a:defRPr sz="1800"/>
            </a:pPr>
            <a:r>
              <a:rPr sz="2604"/>
              <a:t>Data enough to showcase CRUD functionality</a:t>
            </a:r>
          </a:p>
          <a:p>
            <a:pPr marL="212597" lvl="0" indent="-212597" defTabSz="850391">
              <a:spcBef>
                <a:spcPts val="900"/>
              </a:spcBef>
              <a:defRPr sz="1800"/>
            </a:pPr>
            <a:r>
              <a:rPr sz="2604"/>
              <a:t>Working basic functionality </a:t>
            </a:r>
          </a:p>
          <a:p>
            <a:pPr marL="637794" lvl="1" indent="-212597" defTabSz="850391">
              <a:spcBef>
                <a:spcPts val="400"/>
              </a:spcBef>
              <a:defRPr sz="1800"/>
            </a:pPr>
            <a:r>
              <a:rPr sz="2232"/>
              <a:t>Create/Insert records to the DB</a:t>
            </a:r>
          </a:p>
          <a:p>
            <a:pPr marL="637794" lvl="1" indent="-212597" defTabSz="850391">
              <a:spcBef>
                <a:spcPts val="400"/>
              </a:spcBef>
              <a:defRPr sz="1800"/>
            </a:pPr>
            <a:r>
              <a:rPr sz="2232"/>
              <a:t>Read/Search records in the DB</a:t>
            </a:r>
          </a:p>
          <a:p>
            <a:pPr marL="637794" lvl="1" indent="-212597" defTabSz="850391">
              <a:spcBef>
                <a:spcPts val="400"/>
              </a:spcBef>
              <a:defRPr sz="1800"/>
            </a:pPr>
            <a:r>
              <a:rPr sz="2232"/>
              <a:t>Update records in the DB</a:t>
            </a:r>
          </a:p>
          <a:p>
            <a:pPr marL="637794" lvl="1" indent="-212597" defTabSz="850391">
              <a:spcBef>
                <a:spcPts val="400"/>
              </a:spcBef>
              <a:defRPr sz="1800"/>
            </a:pPr>
            <a:r>
              <a:rPr sz="2232"/>
              <a:t>Delete records from the DB</a:t>
            </a:r>
          </a:p>
          <a:p>
            <a:pPr marL="607422" lvl="1" indent="-182226" defTabSz="850391">
              <a:spcBef>
                <a:spcPts val="400"/>
              </a:spcBef>
              <a:defRPr sz="1800"/>
            </a:pPr>
            <a:r>
              <a:rPr sz="2232"/>
              <a:t>Advanced SQL queries(subquery, having, case, union, etc)</a:t>
            </a:r>
          </a:p>
          <a:p>
            <a:pPr marL="212597" lvl="0" indent="-212597" defTabSz="850391">
              <a:spcBef>
                <a:spcPts val="900"/>
              </a:spcBef>
              <a:defRPr sz="1800"/>
            </a:pPr>
            <a:r>
              <a:rPr sz="2604" b="1"/>
              <a:t>Remember</a:t>
            </a:r>
            <a:r>
              <a:rPr sz="2604"/>
              <a:t>:- This shouldn’t be your login information</a:t>
            </a:r>
          </a:p>
          <a:p>
            <a:pPr marL="212597" lvl="0" indent="-212597" defTabSz="850391">
              <a:spcBef>
                <a:spcPts val="900"/>
              </a:spcBef>
              <a:defRPr sz="1800"/>
            </a:pPr>
            <a:r>
              <a:rPr sz="2604" b="1"/>
              <a:t>Describe</a:t>
            </a:r>
            <a:r>
              <a:rPr sz="2604"/>
              <a:t> your advanced functions and clearly articulate why they are advanced</a:t>
            </a:r>
          </a:p>
        </p:txBody>
      </p:sp>
      <p:sp>
        <p:nvSpPr>
          <p:cNvPr id="204" name="Shape 204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708682" y="137318"/>
            <a:ext cx="8834626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/>
            <a:r>
              <a: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Stage 4: Midterm Demo </a:t>
            </a:r>
            <a:r>
              <a: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(10 min)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960065" y="1974850"/>
            <a:ext cx="10871718" cy="45783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Final Demo including</a:t>
            </a:r>
          </a:p>
          <a:p>
            <a:pPr lvl="0">
              <a:defRPr sz="1800"/>
            </a:pPr>
            <a:r>
              <a:rPr sz="2800"/>
              <a:t>Real data in the system (crawled from the Web, using API, or from user’s generated data having at least 25 + records)</a:t>
            </a:r>
          </a:p>
          <a:p>
            <a:pPr lvl="0">
              <a:defRPr sz="1800"/>
            </a:pPr>
            <a:r>
              <a:rPr sz="2800"/>
              <a:t>Record a project demo video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Repeat CRUD/basic functionality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Join queries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Present your advanced functions and clearly articulate why they are advanced</a:t>
            </a:r>
          </a:p>
          <a:p>
            <a:pPr lvl="0">
              <a:defRPr sz="1800"/>
            </a:pPr>
            <a:r>
              <a:rPr sz="2800"/>
              <a:t>Project Final Report</a:t>
            </a:r>
          </a:p>
        </p:txBody>
      </p:sp>
      <p:sp>
        <p:nvSpPr>
          <p:cNvPr id="209" name="Shape 209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919535" y="130621"/>
            <a:ext cx="8568954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/>
            <a:r>
              <a: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Stage 5: Final Demo </a:t>
            </a:r>
            <a:r>
              <a: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(15-20 min)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xfrm>
            <a:off x="1667507" y="2118865"/>
            <a:ext cx="8856985" cy="4464498"/>
          </a:xfrm>
          <a:prstGeom prst="rect">
            <a:avLst/>
          </a:prstGeom>
        </p:spPr>
        <p:txBody>
          <a:bodyPr/>
          <a:lstStyle/>
          <a:p>
            <a:pPr marL="195942" lvl="0" indent="-195942">
              <a:defRPr sz="1800"/>
            </a:pPr>
            <a:r>
              <a:rPr sz="2400"/>
              <a:t>[4%] Stage 1: Functional Description</a:t>
            </a:r>
          </a:p>
          <a:p>
            <a:pPr marL="195942" lvl="0" indent="-195942">
              <a:defRPr sz="1800"/>
            </a:pPr>
            <a:r>
              <a:rPr sz="2400"/>
              <a:t>[3%] Stage 2: Development Plan</a:t>
            </a:r>
          </a:p>
          <a:p>
            <a:pPr marL="195942" lvl="0" indent="-195942">
              <a:defRPr sz="1800"/>
            </a:pPr>
            <a:r>
              <a:rPr sz="2400"/>
              <a:t>[3%] Stage 3: Setup Development Environment</a:t>
            </a:r>
          </a:p>
          <a:p>
            <a:pPr marL="195942" lvl="0" indent="-195942">
              <a:defRPr sz="1800"/>
            </a:pPr>
            <a:r>
              <a:rPr sz="2400"/>
              <a:t>[30%] Stage 4: Initial Demo [25%] + 2 SQL queries [5%]</a:t>
            </a:r>
          </a:p>
          <a:p>
            <a:pPr marL="195942" lvl="0" indent="-195942">
              <a:defRPr sz="1800"/>
            </a:pPr>
            <a:r>
              <a:rPr sz="2400"/>
              <a:t>[60%] Stage 5: Final Demo + Report + Video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000"/>
              <a:t>[40%] Final Demo</a:t>
            </a:r>
          </a:p>
          <a:p>
            <a:pPr marL="1600200" lvl="3" indent="-228600">
              <a:spcBef>
                <a:spcPts val="500"/>
              </a:spcBef>
              <a:defRPr sz="1800"/>
            </a:pPr>
            <a:r>
              <a:t>[10%] Basic features and joins</a:t>
            </a:r>
          </a:p>
          <a:p>
            <a:pPr marL="1600200" lvl="3" indent="-228600">
              <a:spcBef>
                <a:spcPts val="500"/>
              </a:spcBef>
              <a:defRPr sz="1800"/>
            </a:pPr>
            <a:r>
              <a:t>[30%] Advanced features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000"/>
              <a:t>[15%] Final Report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r>
              <a:rPr sz="2000"/>
              <a:t>[5%] Demo video (2-3 min video on Youtube)</a:t>
            </a:r>
          </a:p>
        </p:txBody>
      </p:sp>
      <p:sp>
        <p:nvSpPr>
          <p:cNvPr id="214" name="Shape 214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1919535" y="130621"/>
            <a:ext cx="8568954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DB Project 1 Grading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xfrm>
            <a:off x="1627909" y="2104456"/>
            <a:ext cx="9386455" cy="435133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dirty="0"/>
              <a:t>5% Bonus points</a:t>
            </a:r>
          </a:p>
          <a:p>
            <a:pPr marL="685800" lvl="1" indent="-228600">
              <a:defRPr sz="1800"/>
            </a:pPr>
            <a:r>
              <a:rPr sz="2800" dirty="0"/>
              <a:t>At the end of the semester, TAs(and peers) will choose 4 teams as excellent projects</a:t>
            </a:r>
          </a:p>
          <a:p>
            <a:pPr marL="685800" lvl="1" indent="-228600">
              <a:defRPr sz="1800"/>
            </a:pPr>
            <a:r>
              <a:rPr sz="2800" dirty="0"/>
              <a:t>To be selected, the projects need to have either innovative algorithms, unique user interface or something extraordinary.</a:t>
            </a:r>
          </a:p>
        </p:txBody>
      </p:sp>
      <p:sp>
        <p:nvSpPr>
          <p:cNvPr id="218" name="Shape 218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1841500" y="259630"/>
            <a:ext cx="10515600" cy="13255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Top Selected Projects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1981199" y="2118865"/>
            <a:ext cx="8136906" cy="4464498"/>
          </a:xfrm>
          <a:prstGeom prst="rect">
            <a:avLst/>
          </a:prstGeom>
        </p:spPr>
        <p:txBody>
          <a:bodyPr/>
          <a:lstStyle/>
          <a:p>
            <a:pPr marL="514350" lvl="0" indent="-457200">
              <a:defRPr sz="1800"/>
            </a:pPr>
            <a:r>
              <a:rPr sz="2800" dirty="0"/>
              <a:t>Are we solving a real problem?</a:t>
            </a:r>
          </a:p>
          <a:p>
            <a:pPr marL="514350" lvl="0" indent="-457200">
              <a:defRPr sz="1800"/>
            </a:pPr>
            <a:r>
              <a:rPr sz="2800" dirty="0"/>
              <a:t>Is this problem important? How often people face such a problem?</a:t>
            </a:r>
          </a:p>
          <a:p>
            <a:pPr marL="514350" lvl="0" indent="-457200">
              <a:defRPr sz="1800"/>
            </a:pPr>
            <a:r>
              <a:rPr sz="2800" dirty="0"/>
              <a:t>Will there be users for the application? How many? Why should they use the application?</a:t>
            </a:r>
          </a:p>
          <a:p>
            <a:pPr marL="514350" lvl="0" indent="-457200">
              <a:defRPr sz="1800"/>
            </a:pPr>
            <a:r>
              <a:rPr sz="2800" dirty="0"/>
              <a:t>Are there any similar projects/websites? How the solution will be better than existing ones?</a:t>
            </a:r>
          </a:p>
          <a:p>
            <a:pPr marL="514350" lvl="0" indent="-457200">
              <a:defRPr sz="1800"/>
            </a:pPr>
            <a:r>
              <a:rPr sz="2800" dirty="0"/>
              <a:t>Is it real to implement in a limited time frame we have?</a:t>
            </a:r>
          </a:p>
        </p:txBody>
      </p:sp>
      <p:sp>
        <p:nvSpPr>
          <p:cNvPr id="223" name="Shape 223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847528" y="130621"/>
            <a:ext cx="8820472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/>
            <a:r>
              <a: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How to pick a good project idea</a:t>
            </a:r>
            <a:r>
              <a: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1847527" y="2118868"/>
            <a:ext cx="8136906" cy="44644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b="1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Academic: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Course material search, project partner search , … 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/>
            </a:pPr>
            <a:r>
              <a:rPr sz="2800" b="1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Entertainment: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Book recommendation, music/playlist sharing, fantasy football analysis, dating, cooking,…. 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/>
            </a:pPr>
            <a:r>
              <a:rPr sz="2800" b="1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Productivity systems: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Task management, human resource management, … 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/>
            </a:pPr>
            <a:r>
              <a:rPr sz="2800" b="1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Healthcare: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Physician recommendation</a:t>
            </a:r>
          </a:p>
        </p:txBody>
      </p:sp>
      <p:sp>
        <p:nvSpPr>
          <p:cNvPr id="228" name="Shape 228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832104"/>
            <a:r>
              <a:rPr sz="4004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Popular student project ideas in the past [</a:t>
            </a:r>
            <a:r>
              <a:rPr sz="4004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add something new!</a:t>
            </a:r>
            <a:r>
              <a:rPr sz="4004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1731818" y="2271265"/>
            <a:ext cx="8478982" cy="346451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b="1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Pick a startup or your favorite company and re-implement their functionality with some new twists.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endParaRPr lang="en-US" sz="2400" dirty="0" smtClean="0">
              <a:latin typeface="Calibri" panose="020F0502020204030204" pitchFamily="34" charset="0"/>
              <a:ea typeface="Segoe UI Light"/>
              <a:cs typeface="Calibri" panose="020F0502020204030204" pitchFamily="34" charset="0"/>
              <a:sym typeface="Segoe UI Light"/>
            </a:endParaRP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 smtClean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 </a:t>
            </a: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tiny Amazon: managing and selling inventories of book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 tiny Uber: match </a:t>
            </a:r>
            <a:r>
              <a:rPr sz="2400" dirty="0" err="1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uber</a:t>
            </a: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 drivers to users to get a ride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 tiny Airbnb: an app to match home-owners to visitors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 tiny Facebook: a mini version of </a:t>
            </a:r>
            <a:r>
              <a:rPr sz="2400" dirty="0" err="1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facebook</a:t>
            </a: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 where users can track all their friends likes, posts or comments</a:t>
            </a:r>
          </a:p>
        </p:txBody>
      </p:sp>
      <p:sp>
        <p:nvSpPr>
          <p:cNvPr id="233" name="Shape 233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Easy strategy to pick projects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838199" y="2085692"/>
            <a:ext cx="10515601" cy="4351339"/>
          </a:xfrm>
          <a:prstGeom prst="rect">
            <a:avLst/>
          </a:prstGeom>
        </p:spPr>
        <p:txBody>
          <a:bodyPr/>
          <a:lstStyle/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500" b="1" dirty="0">
                <a:latin typeface="Times New Roman"/>
                <a:ea typeface="Times New Roman"/>
                <a:cs typeface="Times New Roman"/>
                <a:sym typeface="Times New Roman"/>
              </a:rPr>
              <a:t>Database Projects</a:t>
            </a:r>
            <a:endParaRPr sz="2500" dirty="0"/>
          </a:p>
          <a:p>
            <a:pPr lvl="0">
              <a:lnSpc>
                <a:spcPct val="72000"/>
              </a:lnSpc>
              <a:buClr>
                <a:srgbClr val="FF0000"/>
              </a:buClr>
              <a:buFont typeface="Times New Roman"/>
              <a:buChar char="-"/>
              <a:defRPr sz="1800"/>
            </a:pPr>
            <a:r>
              <a:rPr sz="25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for all</a:t>
            </a:r>
            <a:endParaRPr sz="2500" dirty="0"/>
          </a:p>
          <a:p>
            <a:pPr lvl="0">
              <a:lnSpc>
                <a:spcPct val="72000"/>
              </a:lnSpc>
              <a:buFont typeface="Times New Roman"/>
              <a:buChar char="-"/>
              <a:defRPr sz="1800"/>
            </a:pPr>
            <a:r>
              <a:rPr sz="2500" dirty="0">
                <a:latin typeface="Times New Roman"/>
                <a:ea typeface="Times New Roman"/>
                <a:cs typeface="Times New Roman"/>
                <a:sym typeface="Times New Roman"/>
              </a:rPr>
              <a:t>Design and implement a web-based database management system (or a mobile application)</a:t>
            </a:r>
            <a:endParaRPr sz="2500" dirty="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500" b="1" dirty="0">
                <a:latin typeface="Times New Roman"/>
                <a:ea typeface="Times New Roman"/>
                <a:cs typeface="Times New Roman"/>
                <a:sym typeface="Times New Roman"/>
              </a:rPr>
              <a:t>Survey</a:t>
            </a:r>
            <a:endParaRPr sz="2500" dirty="0"/>
          </a:p>
          <a:p>
            <a:pPr marL="0" lvl="0" indent="0">
              <a:lnSpc>
                <a:spcPct val="72000"/>
              </a:lnSpc>
              <a:buSzTx/>
              <a:buNone/>
              <a:defRPr sz="1800"/>
            </a:pPr>
            <a:r>
              <a:rPr sz="2500" dirty="0">
                <a:latin typeface="Times New Roman"/>
                <a:ea typeface="Times New Roman"/>
                <a:cs typeface="Times New Roman"/>
                <a:sym typeface="Times New Roman"/>
              </a:rPr>
              <a:t>-  </a:t>
            </a:r>
            <a:r>
              <a:rPr sz="25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for 4-credit students</a:t>
            </a:r>
            <a:endParaRPr sz="2500" dirty="0"/>
          </a:p>
          <a:p>
            <a:pPr lvl="0">
              <a:lnSpc>
                <a:spcPct val="72000"/>
              </a:lnSpc>
              <a:buFont typeface="Times New Roman"/>
              <a:buChar char="-"/>
              <a:defRPr sz="1800"/>
            </a:pPr>
            <a:r>
              <a:rPr sz="2500" dirty="0">
                <a:latin typeface="Times New Roman"/>
                <a:ea typeface="Times New Roman"/>
                <a:cs typeface="Times New Roman"/>
                <a:sym typeface="Times New Roman"/>
              </a:rPr>
              <a:t>Need to conduct a survey on a specific research topic related to data management system</a:t>
            </a:r>
            <a:endParaRPr sz="2500" dirty="0"/>
          </a:p>
          <a:p>
            <a:pPr lvl="0">
              <a:lnSpc>
                <a:spcPct val="72000"/>
              </a:lnSpc>
              <a:buFont typeface="Times New Roman"/>
              <a:buChar char="-"/>
              <a:defRPr sz="1800"/>
            </a:pPr>
            <a:r>
              <a:rPr sz="2500" dirty="0">
                <a:latin typeface="Times New Roman"/>
                <a:ea typeface="Times New Roman"/>
                <a:cs typeface="Times New Roman"/>
                <a:sym typeface="Times New Roman"/>
              </a:rPr>
              <a:t>Need to submit a survey (8-10 pages) along with a presentation </a:t>
            </a:r>
            <a:r>
              <a:rPr sz="2500" dirty="0" smtClean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500" dirty="0" smtClean="0">
                <a:latin typeface="Times New Roman"/>
                <a:ea typeface="Times New Roman"/>
                <a:cs typeface="Times New Roman"/>
                <a:sym typeface="Times New Roman"/>
              </a:rPr>
              <a:t>~</a:t>
            </a:r>
            <a:r>
              <a:rPr sz="2500" dirty="0" smtClean="0">
                <a:latin typeface="Times New Roman"/>
                <a:ea typeface="Times New Roman"/>
                <a:cs typeface="Times New Roman"/>
                <a:sym typeface="Times New Roman"/>
              </a:rPr>
              <a:t>10 </a:t>
            </a:r>
            <a:r>
              <a:rPr sz="2500" dirty="0">
                <a:latin typeface="Times New Roman"/>
                <a:ea typeface="Times New Roman"/>
                <a:cs typeface="Times New Roman"/>
                <a:sym typeface="Times New Roman"/>
              </a:rPr>
              <a:t>slides)</a:t>
            </a:r>
          </a:p>
        </p:txBody>
      </p:sp>
      <p:sp>
        <p:nvSpPr>
          <p:cNvPr id="58" name="Shape 58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2064325" y="365125"/>
            <a:ext cx="8063349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sz="4400" b="1"/>
              <a:t>CS 411 Projects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11.jpg" descr="https://www.cirrusinsight.com/wp-content/uploads/2014/11/google_data_cent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399" y="-102923"/>
            <a:ext cx="10485082" cy="698830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2207567" y="600119"/>
            <a:ext cx="8136906" cy="299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CS 411: HALL OF FAME</a:t>
            </a:r>
            <a:endParaRPr sz="4400">
              <a:latin typeface="Calibri Light"/>
              <a:ea typeface="Calibri Light"/>
              <a:cs typeface="Calibri Light"/>
              <a:sym typeface="Calibri Light"/>
            </a:endParaRPr>
          </a:p>
          <a:p>
            <a:pPr lvl="0" algn="ctr"/>
            <a:r>
              <a:rPr sz="36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Acknowledgements go to the students who took CS 411 in 2012, 2013, 2014, 2015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1981200" y="3324126"/>
            <a:ext cx="8229600" cy="320122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81000"/>
              </a:lnSpc>
              <a:buClr>
                <a:srgbClr val="FFFFFF"/>
              </a:buClr>
              <a:defRPr sz="1800"/>
            </a:pPr>
            <a:r>
              <a:rPr sz="25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http://www.youtube.com/watch?v=KHbruxjcmOs&amp;feature=youtu.be</a:t>
            </a:r>
            <a:endParaRPr sz="2500">
              <a:solidFill>
                <a:srgbClr val="FFFFFF"/>
              </a:solidFill>
            </a:endParaRPr>
          </a:p>
          <a:p>
            <a:pPr lvl="0">
              <a:lnSpc>
                <a:spcPct val="81000"/>
              </a:lnSpc>
              <a:buClr>
                <a:srgbClr val="FFFFFF"/>
              </a:buClr>
              <a:defRPr sz="1800"/>
            </a:pPr>
            <a:r>
              <a:rPr sz="25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https://www.youtube.com/watch?v=Z_C1oJEWfCc&amp;feature=youtu.be</a:t>
            </a:r>
            <a:endParaRPr sz="2500">
              <a:solidFill>
                <a:srgbClr val="FFFFFF"/>
              </a:solidFill>
            </a:endParaRPr>
          </a:p>
          <a:p>
            <a:pPr lvl="0">
              <a:lnSpc>
                <a:spcPct val="81000"/>
              </a:lnSpc>
              <a:buClr>
                <a:srgbClr val="FFFFFF"/>
              </a:buClr>
              <a:defRPr sz="1800"/>
            </a:pPr>
            <a:r>
              <a:rPr sz="25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https://www.youtube.com/watch?v=bbviIkn0i-E&amp;feature=youtu.be</a:t>
            </a:r>
            <a:endParaRPr sz="2500">
              <a:solidFill>
                <a:srgbClr val="FFFFFF"/>
              </a:solidFill>
            </a:endParaRPr>
          </a:p>
          <a:p>
            <a:pPr lvl="0">
              <a:lnSpc>
                <a:spcPct val="81000"/>
              </a:lnSpc>
              <a:buClr>
                <a:srgbClr val="FFFFFF"/>
              </a:buClr>
              <a:defRPr sz="1800"/>
            </a:pPr>
            <a:r>
              <a:rPr sz="25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https://www.youtube.com/watch?v=nN_2iYW421E&amp;feature=youtu.be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43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27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712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795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880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963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048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131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215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304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43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27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712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795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880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963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048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131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215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304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43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27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712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795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880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963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048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131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215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304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1991543" y="2132856"/>
            <a:ext cx="8208913" cy="4320481"/>
          </a:xfrm>
          <a:prstGeom prst="rect">
            <a:avLst/>
          </a:prstGeom>
          <a:ln w="12700">
            <a:solidFill>
              <a:srgbClr val="0070C0"/>
            </a:solidFill>
            <a:miter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xfrm>
            <a:off x="1773381" y="116631"/>
            <a:ext cx="8742220" cy="1570188"/>
          </a:xfrm>
          <a:prstGeom prst="rect">
            <a:avLst/>
          </a:prstGeom>
        </p:spPr>
        <p:txBody>
          <a:bodyPr/>
          <a:lstStyle/>
          <a:p>
            <a:pPr lvl="0" defTabSz="850391">
              <a:defRPr sz="1800"/>
            </a:pPr>
            <a:r>
              <a:rPr sz="3348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4-credit </a:t>
            </a:r>
            <a:r>
              <a:rPr sz="3348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students </a:t>
            </a:r>
            <a:r>
              <a:rPr sz="3348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do both project 1 </a:t>
            </a:r>
            <a:r>
              <a:rPr sz="3348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(DB application) </a:t>
            </a:r>
            <a:r>
              <a:rPr sz="3348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and project 2 </a:t>
            </a:r>
            <a:r>
              <a:rPr sz="3348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(survey on one cutting edge DB research topics)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1619226" y="2141061"/>
            <a:ext cx="9048775" cy="4176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dirty="0"/>
              <a:t>Expert knowledge of the state-of-the-art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Don’t reinvent the wheel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Really understand the connections between methods </a:t>
            </a:r>
          </a:p>
          <a:p>
            <a:pPr lvl="0">
              <a:defRPr sz="1800"/>
            </a:pPr>
            <a:r>
              <a:rPr sz="2800" dirty="0"/>
              <a:t>Build a special angle on a topic and identify prospective research problems</a:t>
            </a:r>
          </a:p>
          <a:p>
            <a:pPr lvl="0">
              <a:defRPr sz="1800"/>
            </a:pPr>
            <a:r>
              <a:rPr sz="2800" dirty="0"/>
              <a:t>Improve your </a:t>
            </a:r>
            <a:r>
              <a:rPr lang="en-US" sz="2800" dirty="0" smtClean="0"/>
              <a:t>knowledge</a:t>
            </a:r>
            <a:r>
              <a:rPr sz="2800" dirty="0" smtClean="0"/>
              <a:t> </a:t>
            </a:r>
            <a:r>
              <a:rPr sz="2800" dirty="0"/>
              <a:t>on critical thinking skills and analytical work with a lot of scientific </a:t>
            </a:r>
            <a:r>
              <a:rPr sz="2800" dirty="0" smtClean="0"/>
              <a:t>literature</a:t>
            </a:r>
          </a:p>
        </p:txBody>
      </p:sp>
      <p:sp>
        <p:nvSpPr>
          <p:cNvPr id="275" name="Shape 275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2063551" y="130621"/>
            <a:ext cx="8465903" cy="157018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Goals for Project 2 (DB survey)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xfrm>
            <a:off x="1524001" y="2096764"/>
            <a:ext cx="8686800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dirty="0"/>
              <a:t>Read 5-10 surveys from ACM Computing Surveys to get the idea of material organization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What are the typical sections?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How long it should be?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How to present ideas?</a:t>
            </a:r>
          </a:p>
          <a:p>
            <a:pPr lvl="0">
              <a:defRPr sz="1800"/>
            </a:pPr>
            <a:r>
              <a:rPr sz="2800" dirty="0"/>
              <a:t>Select a few interesting topics and: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Search for existing surveys and assess their quality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Estimate the amount of papers published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Is topic trendy, popular, important, impactful?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Pick the one that you will write about!</a:t>
            </a:r>
          </a:p>
        </p:txBody>
      </p:sp>
      <p:sp>
        <p:nvSpPr>
          <p:cNvPr id="279" name="Shape 279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2063552" y="130621"/>
            <a:ext cx="8219255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Select the right topic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body" idx="1"/>
          </p:nvPr>
        </p:nvSpPr>
        <p:spPr>
          <a:xfrm>
            <a:off x="1409741" y="2091204"/>
            <a:ext cx="9612918" cy="438425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Find top researchers and research groups, conferences, journals, demo systems on selected topics</a:t>
            </a:r>
          </a:p>
          <a:p>
            <a:pPr lvl="0">
              <a:defRPr sz="1800"/>
            </a:pPr>
            <a:r>
              <a:rPr sz="28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Skim </a:t>
            </a:r>
            <a:r>
              <a:rPr lang="en-US" sz="2800" dirty="0" smtClean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through</a:t>
            </a:r>
            <a:r>
              <a:rPr sz="2800" dirty="0" smtClean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 </a:t>
            </a:r>
            <a:r>
              <a:rPr sz="28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highly cited, recent </a:t>
            </a:r>
            <a:r>
              <a:rPr lang="en-US" sz="2800" dirty="0" smtClean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articles</a:t>
            </a:r>
            <a:r>
              <a:rPr sz="2800" dirty="0" smtClean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 </a:t>
            </a:r>
            <a:r>
              <a:rPr sz="28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of prominent researchers to get a good approximation of other good works</a:t>
            </a:r>
          </a:p>
          <a:p>
            <a:pPr lvl="0">
              <a:defRPr sz="1800"/>
            </a:pPr>
            <a:r>
              <a:rPr sz="28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Write a plan with the answers to questions: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Why your survey will be important? What’s new? What perspective you want to open?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Set deadlines for yourself and follow them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>
                <a:latin typeface="Calibri" panose="020F0502020204030204" pitchFamily="34" charset="0"/>
                <a:ea typeface="Segoe UI Light"/>
                <a:cs typeface="Calibri" panose="020F0502020204030204" pitchFamily="34" charset="0"/>
                <a:sym typeface="Segoe UI Light"/>
              </a:rPr>
              <a:t>Add key citations at the end of the proposal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1981200" y="274638"/>
            <a:ext cx="8229600" cy="1143001"/>
            <a:chOff x="0" y="0"/>
            <a:chExt cx="8229600" cy="1143000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8229600" cy="1143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0" y="246379"/>
              <a:ext cx="82296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3600"/>
                <a:t>1. Select the right topic</a:t>
              </a:r>
            </a:p>
          </p:txBody>
        </p:sp>
      </p:grpSp>
      <p:sp>
        <p:nvSpPr>
          <p:cNvPr id="288" name="Shape 288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1847528" y="130621"/>
            <a:ext cx="8820472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Have materials and a plan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1775519" y="274638"/>
            <a:ext cx="8640961" cy="1143001"/>
          </a:xfrm>
          <a:prstGeom prst="rect">
            <a:avLst/>
          </a:prstGeom>
        </p:spPr>
        <p:txBody>
          <a:bodyPr/>
          <a:lstStyle>
            <a:lvl1pPr defTabSz="905255">
              <a:defRPr sz="3564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564"/>
              <a:t>3. Make a comprehensive list of papers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xfrm>
            <a:off x="1981200" y="2204864"/>
            <a:ext cx="8229600" cy="4392489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72000"/>
              </a:lnSpc>
              <a:defRPr sz="1800"/>
            </a:pPr>
            <a:r>
              <a:rPr sz="2300" b="1" dirty="0"/>
              <a:t>Main-memory database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Interactive visualization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Columnar databases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Auto-tuning of database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Approximate query processing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Stream processing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Graph database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Semi-structured database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OLAP Systems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Multi-query optimization</a:t>
            </a:r>
          </a:p>
          <a:p>
            <a:pPr lvl="0">
              <a:lnSpc>
                <a:spcPct val="72000"/>
              </a:lnSpc>
              <a:defRPr sz="1800"/>
            </a:pPr>
            <a:r>
              <a:rPr sz="2300" b="1" dirty="0"/>
              <a:t>Parallel query optimization</a:t>
            </a:r>
          </a:p>
        </p:txBody>
      </p:sp>
      <p:grpSp>
        <p:nvGrpSpPr>
          <p:cNvPr id="297" name="Group 297"/>
          <p:cNvGrpSpPr/>
          <p:nvPr/>
        </p:nvGrpSpPr>
        <p:grpSpPr>
          <a:xfrm>
            <a:off x="1981200" y="274638"/>
            <a:ext cx="8229600" cy="1143001"/>
            <a:chOff x="0" y="0"/>
            <a:chExt cx="8229600" cy="1143000"/>
          </a:xfrm>
        </p:grpSpPr>
        <p:sp>
          <p:nvSpPr>
            <p:cNvPr id="295" name="Shape 295"/>
            <p:cNvSpPr/>
            <p:nvPr/>
          </p:nvSpPr>
          <p:spPr>
            <a:xfrm>
              <a:off x="0" y="0"/>
              <a:ext cx="8229600" cy="1143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0" y="246379"/>
              <a:ext cx="82296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3600"/>
                <a:t>1. Select the right topic</a:t>
              </a:r>
            </a:p>
          </p:txBody>
        </p:sp>
      </p:grpSp>
      <p:sp>
        <p:nvSpPr>
          <p:cNvPr id="298" name="Shape 298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FFFFF"/>
                </a:solidFill>
              </a:rPr>
              <a:t>Topics to work on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1775519" y="274638"/>
            <a:ext cx="8640961" cy="1143001"/>
          </a:xfrm>
          <a:prstGeom prst="rect">
            <a:avLst/>
          </a:prstGeom>
        </p:spPr>
        <p:txBody>
          <a:bodyPr/>
          <a:lstStyle>
            <a:lvl1pPr defTabSz="905255">
              <a:defRPr sz="3564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564"/>
              <a:t>3. Make a comprehensive list of papers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idx="1"/>
          </p:nvPr>
        </p:nvSpPr>
        <p:spPr>
          <a:xfrm>
            <a:off x="1662546" y="2091204"/>
            <a:ext cx="8548254" cy="466981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800"/>
            </a:pPr>
            <a:r>
              <a:rPr lang="en-US" sz="2400" dirty="0">
                <a:solidFill>
                  <a:srgbClr val="FF0000"/>
                </a:solidFill>
              </a:rPr>
              <a:t>(NOT REQUIRED)</a:t>
            </a:r>
          </a:p>
          <a:p>
            <a:pPr lvl="0">
              <a:defRPr sz="1800"/>
            </a:pPr>
            <a:r>
              <a:rPr lang="en-US" sz="3200" dirty="0" smtClean="0"/>
              <a:t>Build a Table</a:t>
            </a:r>
          </a:p>
          <a:p>
            <a:pPr lvl="1">
              <a:defRPr sz="1800"/>
            </a:pPr>
            <a:r>
              <a:rPr sz="2000" dirty="0" smtClean="0"/>
              <a:t>Title</a:t>
            </a:r>
            <a:endParaRPr sz="2000" dirty="0"/>
          </a:p>
          <a:p>
            <a:pPr lvl="1">
              <a:defRPr sz="1800"/>
            </a:pPr>
            <a:r>
              <a:rPr sz="2000" dirty="0"/>
              <a:t>Subtopic (will be a section of a paper)</a:t>
            </a:r>
          </a:p>
          <a:p>
            <a:pPr lvl="1">
              <a:defRPr sz="1800"/>
            </a:pPr>
            <a:r>
              <a:rPr sz="2000" dirty="0"/>
              <a:t>Key ideas</a:t>
            </a:r>
          </a:p>
          <a:p>
            <a:pPr lvl="1">
              <a:defRPr sz="1800"/>
            </a:pPr>
            <a:r>
              <a:rPr sz="2000" dirty="0"/>
              <a:t>Conference</a:t>
            </a:r>
          </a:p>
          <a:p>
            <a:pPr lvl="1">
              <a:defRPr sz="1800"/>
            </a:pPr>
            <a:r>
              <a:rPr sz="2000" dirty="0"/>
              <a:t>Quality</a:t>
            </a:r>
          </a:p>
          <a:p>
            <a:pPr lvl="1">
              <a:defRPr sz="1800"/>
            </a:pPr>
            <a:r>
              <a:rPr sz="2000" dirty="0"/>
              <a:t>Year</a:t>
            </a:r>
          </a:p>
          <a:p>
            <a:pPr lvl="1">
              <a:defRPr sz="1800"/>
            </a:pPr>
            <a:r>
              <a:rPr sz="2000" dirty="0"/>
              <a:t>Authors</a:t>
            </a:r>
          </a:p>
          <a:p>
            <a:pPr lvl="1">
              <a:defRPr sz="1800"/>
            </a:pPr>
            <a:r>
              <a:rPr sz="2000" dirty="0" smtClean="0"/>
              <a:t>Other</a:t>
            </a:r>
            <a:r>
              <a:rPr lang="en-US" sz="2000" dirty="0" smtClean="0"/>
              <a:t> Information</a:t>
            </a:r>
            <a:endParaRPr sz="2000" dirty="0"/>
          </a:p>
        </p:txBody>
      </p:sp>
      <p:grpSp>
        <p:nvGrpSpPr>
          <p:cNvPr id="305" name="Group 305"/>
          <p:cNvGrpSpPr/>
          <p:nvPr/>
        </p:nvGrpSpPr>
        <p:grpSpPr>
          <a:xfrm>
            <a:off x="1981200" y="274638"/>
            <a:ext cx="8229600" cy="1143001"/>
            <a:chOff x="0" y="0"/>
            <a:chExt cx="8229600" cy="1143000"/>
          </a:xfrm>
        </p:grpSpPr>
        <p:sp>
          <p:nvSpPr>
            <p:cNvPr id="303" name="Shape 303"/>
            <p:cNvSpPr/>
            <p:nvPr/>
          </p:nvSpPr>
          <p:spPr>
            <a:xfrm>
              <a:off x="0" y="0"/>
              <a:ext cx="8229600" cy="1143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0" y="246379"/>
              <a:ext cx="82296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3600"/>
                <a:t>1. Select the right topic</a:t>
              </a:r>
            </a:p>
          </p:txBody>
        </p:sp>
      </p:grpSp>
      <p:sp>
        <p:nvSpPr>
          <p:cNvPr id="306" name="Shape 30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FFFFF"/>
                </a:solidFill>
              </a:rPr>
              <a:t>Make a comprehensive list of papers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12.png"/>
          <p:cNvPicPr/>
          <p:nvPr/>
        </p:nvPicPr>
        <p:blipFill rotWithShape="1">
          <a:blip r:embed="rId3">
            <a:extLst/>
          </a:blip>
          <a:srcRect b="6381"/>
          <a:stretch/>
        </p:blipFill>
        <p:spPr>
          <a:xfrm>
            <a:off x="1413163" y="1975447"/>
            <a:ext cx="9254837" cy="463317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30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307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FFFFFF"/>
                </a:solidFill>
              </a:rPr>
              <a:t>Make a comprehensive list of papers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1523999" y="1988840"/>
            <a:ext cx="8967528" cy="4320482"/>
          </a:xfrm>
          <a:prstGeom prst="rect">
            <a:avLst/>
          </a:prstGeom>
        </p:spPr>
        <p:txBody>
          <a:bodyPr/>
          <a:lstStyle/>
          <a:p>
            <a:pPr marL="0" lvl="0" indent="0">
              <a:buSzTx/>
              <a:buNone/>
              <a:defRPr sz="1800"/>
            </a:pPr>
            <a:r>
              <a:rPr sz="2800" dirty="0">
                <a:solidFill>
                  <a:srgbClr val="FF0000"/>
                </a:solidFill>
              </a:rPr>
              <a:t>(NOT REQUIRED)</a:t>
            </a:r>
          </a:p>
          <a:p>
            <a:pPr lvl="0">
              <a:defRPr sz="1800"/>
            </a:pPr>
            <a:r>
              <a:rPr sz="2800" dirty="0"/>
              <a:t>While reading papers create a citation graph traversal policy (BFS, DFS)</a:t>
            </a:r>
          </a:p>
          <a:p>
            <a:pPr lvl="0">
              <a:defRPr sz="1800"/>
            </a:pPr>
            <a:r>
              <a:rPr sz="2800" dirty="0"/>
              <a:t>Read a text, update record in your table</a:t>
            </a:r>
          </a:p>
          <a:p>
            <a:pPr lvl="0">
              <a:defRPr sz="1800"/>
            </a:pPr>
            <a:r>
              <a:rPr sz="2800" dirty="0"/>
              <a:t>Write about it in the text, </a:t>
            </a:r>
            <a:r>
              <a:rPr sz="2800" b="1" dirty="0"/>
              <a:t>right after your read it</a:t>
            </a:r>
          </a:p>
          <a:p>
            <a:pPr lvl="0">
              <a:defRPr sz="1800"/>
            </a:pPr>
            <a:r>
              <a:rPr sz="2800" dirty="0"/>
              <a:t>Add references to the .bib file</a:t>
            </a:r>
          </a:p>
          <a:p>
            <a:pPr lvl="0">
              <a:defRPr sz="1800"/>
            </a:pPr>
            <a:r>
              <a:rPr sz="2800" dirty="0"/>
              <a:t>Having finished a block of papers, revise the </a:t>
            </a:r>
            <a:r>
              <a:rPr sz="2800" b="1" dirty="0"/>
              <a:t>big picture</a:t>
            </a:r>
            <a:r>
              <a:rPr sz="2800" dirty="0"/>
              <a:t> and see how ideas fit together</a:t>
            </a:r>
          </a:p>
        </p:txBody>
      </p:sp>
      <p:sp>
        <p:nvSpPr>
          <p:cNvPr id="315" name="Shape 315"/>
          <p:cNvSpPr/>
          <p:nvPr/>
        </p:nvSpPr>
        <p:spPr>
          <a:xfrm>
            <a:off x="1775519" y="274638"/>
            <a:ext cx="864096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68680">
              <a:defRPr sz="342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420"/>
              <a:t>3. Make a comprehensive list of papers</a:t>
            </a:r>
          </a:p>
        </p:txBody>
      </p:sp>
      <p:grpSp>
        <p:nvGrpSpPr>
          <p:cNvPr id="318" name="Group 318"/>
          <p:cNvGrpSpPr/>
          <p:nvPr/>
        </p:nvGrpSpPr>
        <p:grpSpPr>
          <a:xfrm>
            <a:off x="1981200" y="274638"/>
            <a:ext cx="8229600" cy="1143001"/>
            <a:chOff x="0" y="0"/>
            <a:chExt cx="8229600" cy="1143000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8229600" cy="1143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0" y="246379"/>
              <a:ext cx="82296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3600"/>
                <a:t>1. Select the right topic</a:t>
              </a:r>
            </a:p>
          </p:txBody>
        </p:sp>
      </p:grpSp>
      <p:sp>
        <p:nvSpPr>
          <p:cNvPr id="319" name="Shape 319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0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Suggestions on how to take notes while reading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1775519" y="2564903"/>
            <a:ext cx="8640961" cy="367240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1-2 weeks for paper selection, initial reading, and survey idea formalization</a:t>
            </a:r>
          </a:p>
          <a:p>
            <a:pPr lvl="0">
              <a:defRPr sz="1800"/>
            </a:pPr>
            <a:r>
              <a:rPr sz="2800"/>
              <a:t>2-4 weeks writing an initial draft</a:t>
            </a:r>
          </a:p>
          <a:p>
            <a:pPr lvl="0">
              <a:defRPr sz="1800"/>
            </a:pPr>
            <a:r>
              <a:rPr sz="2800"/>
              <a:t>2-4 weeks for the final editing before submission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 b="1"/>
              <a:t>Think </a:t>
            </a:r>
            <a:r>
              <a:rPr sz="4800" b="1"/>
              <a:t>Big</a:t>
            </a:r>
            <a:r>
              <a:rPr sz="2800"/>
              <a:t>! You really can submit it to the journal!</a:t>
            </a:r>
          </a:p>
        </p:txBody>
      </p:sp>
      <p:sp>
        <p:nvSpPr>
          <p:cNvPr id="325" name="Shape 325"/>
          <p:cNvSpPr/>
          <p:nvPr/>
        </p:nvSpPr>
        <p:spPr>
          <a:xfrm>
            <a:off x="1981200" y="274638"/>
            <a:ext cx="8229600" cy="1143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68680">
              <a:defRPr sz="342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420"/>
              <a:t>4. Taking notes and JIT writing, iterate</a:t>
            </a:r>
          </a:p>
        </p:txBody>
      </p:sp>
      <p:sp>
        <p:nvSpPr>
          <p:cNvPr id="326" name="Shape 326"/>
          <p:cNvSpPr/>
          <p:nvPr/>
        </p:nvSpPr>
        <p:spPr>
          <a:xfrm>
            <a:off x="1775519" y="274638"/>
            <a:ext cx="864096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868680">
              <a:defRPr sz="342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420"/>
              <a:t>3. Make a comprehensive list of papers</a:t>
            </a:r>
          </a:p>
        </p:txBody>
      </p:sp>
      <p:grpSp>
        <p:nvGrpSpPr>
          <p:cNvPr id="329" name="Group 329"/>
          <p:cNvGrpSpPr/>
          <p:nvPr/>
        </p:nvGrpSpPr>
        <p:grpSpPr>
          <a:xfrm>
            <a:off x="1981200" y="274638"/>
            <a:ext cx="8229600" cy="1143001"/>
            <a:chOff x="0" y="0"/>
            <a:chExt cx="8229600" cy="1143000"/>
          </a:xfrm>
        </p:grpSpPr>
        <p:sp>
          <p:nvSpPr>
            <p:cNvPr id="327" name="Shape 327"/>
            <p:cNvSpPr/>
            <p:nvPr/>
          </p:nvSpPr>
          <p:spPr>
            <a:xfrm>
              <a:off x="0" y="0"/>
              <a:ext cx="8229600" cy="1143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>
                  <a:latin typeface="Segoe UI"/>
                  <a:ea typeface="Segoe UI"/>
                  <a:cs typeface="Segoe UI"/>
                  <a:sym typeface="Segoe UI"/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0" y="246379"/>
              <a:ext cx="822960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sz="1800"/>
              </a:pPr>
              <a:r>
                <a:rPr sz="3600"/>
                <a:t>1. Select the right topic</a:t>
              </a:r>
            </a:p>
          </p:txBody>
        </p:sp>
      </p:grpSp>
      <p:sp>
        <p:nvSpPr>
          <p:cNvPr id="330" name="Shape 330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847527" y="130621"/>
            <a:ext cx="871297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0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Typical timeline (part-time HQ survey)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2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43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27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712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795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880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963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048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131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215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304" y="2420889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43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27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712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795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880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963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048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131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215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304" y="3717032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1543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1627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1712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795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1880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963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048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2131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2215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1.png" descr="hand, man, mens room, person, user icon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304" y="5013176"/>
            <a:ext cx="1219201" cy="121920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1991543" y="2132856"/>
            <a:ext cx="8208913" cy="4320481"/>
          </a:xfrm>
          <a:prstGeom prst="rect">
            <a:avLst/>
          </a:prstGeom>
          <a:ln w="12700">
            <a:solidFill>
              <a:srgbClr val="0070C0"/>
            </a:solidFill>
            <a:miter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981200" y="130621"/>
            <a:ext cx="8229600" cy="1570188"/>
          </a:xfrm>
          <a:prstGeom prst="rect">
            <a:avLst/>
          </a:prstGeom>
        </p:spPr>
        <p:txBody>
          <a:bodyPr/>
          <a:lstStyle/>
          <a:p>
            <a:pPr lvl="0" defTabSz="804672">
              <a:defRPr sz="1800"/>
            </a:pPr>
            <a:r>
              <a:rPr sz="3872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Every student </a:t>
            </a:r>
            <a:r>
              <a:rPr sz="3872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taking cs411 </a:t>
            </a:r>
            <a:r>
              <a:rPr sz="3872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does project 1 </a:t>
            </a:r>
            <a:r>
              <a:rPr sz="3872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(DB application)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1524000" y="259630"/>
            <a:ext cx="8700655" cy="1325564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b="1" dirty="0">
                <a:solidFill>
                  <a:srgbClr val="FFFFFF"/>
                </a:solidFill>
              </a:rPr>
              <a:t>Have fun and good luck!</a:t>
            </a:r>
          </a:p>
        </p:txBody>
      </p:sp>
      <p:sp>
        <p:nvSpPr>
          <p:cNvPr id="335" name="Shape 335"/>
          <p:cNvSpPr>
            <a:spLocks noGrp="1"/>
          </p:cNvSpPr>
          <p:nvPr>
            <p:ph type="body" idx="1"/>
          </p:nvPr>
        </p:nvSpPr>
        <p:spPr>
          <a:xfrm>
            <a:off x="1267690" y="2055813"/>
            <a:ext cx="10086111" cy="475252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 b="1" dirty="0"/>
              <a:t>Project 1: </a:t>
            </a:r>
            <a:r>
              <a:rPr sz="2800" u="sng" dirty="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</a:t>
            </a:r>
            <a:r>
              <a:rPr sz="2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://wiki.illinois.edu/wiki/display/cs411sp17/Project+Track+1</a:t>
            </a:r>
            <a:endParaRPr sz="2800" dirty="0"/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b="1" dirty="0"/>
              <a:t>Useful </a:t>
            </a:r>
            <a:r>
              <a:rPr sz="2800" b="1" dirty="0" smtClean="0"/>
              <a:t>Resources:</a:t>
            </a:r>
          </a:p>
          <a:p>
            <a:pPr>
              <a:buClr>
                <a:schemeClr val="bg1"/>
              </a:buClr>
              <a:defRPr sz="1800"/>
            </a:pPr>
            <a:r>
              <a:rPr sz="24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https://wiki.illinois.edu/wiki/display/cs411sp17/Technical+Resources+for+Project+Track+1</a:t>
            </a:r>
            <a:endParaRPr sz="24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</a:endParaRPr>
          </a:p>
          <a:p>
            <a:pPr marL="0" lvl="0" indent="0">
              <a:buSzTx/>
              <a:buNone/>
              <a:defRPr sz="1800"/>
            </a:pPr>
            <a:endParaRPr sz="2400" dirty="0"/>
          </a:p>
          <a:p>
            <a:pPr lvl="0">
              <a:defRPr sz="1800"/>
            </a:pPr>
            <a:r>
              <a:rPr sz="2800" b="1" dirty="0"/>
              <a:t>Project 2: </a:t>
            </a:r>
            <a:r>
              <a:rPr sz="2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https://wiki.illinois.edu/wiki/display/cs411sp17/Project+Track+2</a:t>
            </a:r>
            <a:r>
              <a:rPr sz="2800" dirty="0"/>
              <a:t>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993912" y="2348880"/>
            <a:ext cx="9674088" cy="4176465"/>
          </a:xfrm>
          <a:prstGeom prst="rect">
            <a:avLst/>
          </a:prstGeom>
        </p:spPr>
        <p:txBody>
          <a:bodyPr/>
          <a:lstStyle/>
          <a:p>
            <a:pPr marL="298173" lvl="0" indent="-298173">
              <a:lnSpc>
                <a:spcPct val="72000"/>
              </a:lnSpc>
              <a:defRPr sz="1800"/>
            </a:pPr>
            <a:r>
              <a:rPr sz="3000"/>
              <a:t>Apply theoretical concepts during the design of a real data-driven web/mobile application</a:t>
            </a:r>
            <a:endParaRPr sz="2300"/>
          </a:p>
          <a:p>
            <a:pPr lvl="0">
              <a:lnSpc>
                <a:spcPct val="72000"/>
              </a:lnSpc>
              <a:defRPr sz="1800"/>
            </a:pPr>
            <a:endParaRPr sz="3600"/>
          </a:p>
          <a:p>
            <a:pPr marL="298173" lvl="0" indent="-298173">
              <a:lnSpc>
                <a:spcPct val="72000"/>
              </a:lnSpc>
              <a:defRPr sz="1800"/>
            </a:pPr>
            <a:r>
              <a:rPr sz="3000"/>
              <a:t>Learn how to collaborate in teams and meet deadlines</a:t>
            </a:r>
            <a:endParaRPr sz="2300"/>
          </a:p>
          <a:p>
            <a:pPr lvl="0">
              <a:lnSpc>
                <a:spcPct val="72000"/>
              </a:lnSpc>
              <a:defRPr sz="1800"/>
            </a:pPr>
            <a:endParaRPr sz="3600"/>
          </a:p>
          <a:p>
            <a:pPr marL="298173" lvl="0" indent="-298173">
              <a:lnSpc>
                <a:spcPct val="72000"/>
              </a:lnSpc>
              <a:defRPr sz="1800"/>
            </a:pPr>
            <a:r>
              <a:rPr sz="3000"/>
              <a:t>Train the creativity “muscles” and be bold embarking on adventurous projects</a:t>
            </a:r>
            <a:endParaRPr sz="2300"/>
          </a:p>
          <a:p>
            <a:pPr lvl="0">
              <a:lnSpc>
                <a:spcPct val="72000"/>
              </a:lnSpc>
              <a:defRPr sz="1800"/>
            </a:pPr>
            <a:endParaRPr sz="3600"/>
          </a:p>
          <a:p>
            <a:pPr marL="298173" lvl="0" indent="-298173">
              <a:lnSpc>
                <a:spcPct val="72000"/>
              </a:lnSpc>
              <a:defRPr sz="1800"/>
            </a:pPr>
            <a:r>
              <a:rPr sz="3000"/>
              <a:t>Build your portfolio for getting a job/internship</a:t>
            </a:r>
          </a:p>
        </p:txBody>
      </p:sp>
      <p:sp>
        <p:nvSpPr>
          <p:cNvPr id="96" name="Shape 9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2063552" y="130621"/>
            <a:ext cx="8219255" cy="157018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Goals </a:t>
            </a:r>
            <a:r>
              <a: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for Project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xfrm>
            <a:off x="974035" y="2249488"/>
            <a:ext cx="10694504" cy="4464497"/>
          </a:xfrm>
          <a:prstGeom prst="rect">
            <a:avLst/>
          </a:prstGeom>
        </p:spPr>
        <p:txBody>
          <a:bodyPr/>
          <a:lstStyle/>
          <a:p>
            <a:pPr marL="261257" lvl="0" indent="-261257">
              <a:buClr>
                <a:srgbClr val="FF0000"/>
              </a:buClr>
              <a:defRPr sz="1800"/>
            </a:pPr>
            <a:r>
              <a:rPr sz="3200" b="1" dirty="0">
                <a:solidFill>
                  <a:srgbClr val="FF0000"/>
                </a:solidFill>
              </a:rPr>
              <a:t>Stage 0: Group Formation: </a:t>
            </a:r>
            <a:r>
              <a:rPr sz="2800" b="1" dirty="0">
                <a:solidFill>
                  <a:srgbClr val="FF0000"/>
                </a:solidFill>
              </a:rPr>
              <a:t>Feb 6, 2017 (very soon!!!)</a:t>
            </a:r>
          </a:p>
          <a:p>
            <a:pPr marL="261257" lvl="0" indent="-261257">
              <a:defRPr sz="1800"/>
            </a:pPr>
            <a:r>
              <a:rPr sz="3200" dirty="0"/>
              <a:t>Stage 1: Functional Description and ER Design (Feb 20)</a:t>
            </a:r>
          </a:p>
          <a:p>
            <a:pPr marL="261257" lvl="0" indent="-261257">
              <a:defRPr sz="1800"/>
            </a:pPr>
            <a:r>
              <a:rPr sz="3200" dirty="0"/>
              <a:t>Stage 2: Development Plan (Feb 27)</a:t>
            </a:r>
          </a:p>
          <a:p>
            <a:pPr marL="261257" lvl="0" indent="-261257">
              <a:defRPr sz="1800"/>
            </a:pPr>
            <a:r>
              <a:rPr sz="3200" dirty="0"/>
              <a:t>Stage 3: Setup Development Environment (March 01)</a:t>
            </a:r>
          </a:p>
          <a:p>
            <a:pPr marL="261257" lvl="0" indent="-261257">
              <a:defRPr sz="1800"/>
            </a:pPr>
            <a:r>
              <a:rPr sz="3200" dirty="0"/>
              <a:t>Stage 4: Initial </a:t>
            </a:r>
            <a:r>
              <a:rPr sz="3200" dirty="0" smtClean="0"/>
              <a:t>Demo</a:t>
            </a:r>
            <a:r>
              <a:rPr lang="en-US" sz="3200" dirty="0" smtClean="0"/>
              <a:t> + Advanced SQL Queries</a:t>
            </a:r>
            <a:r>
              <a:rPr sz="3200" dirty="0" smtClean="0"/>
              <a:t> </a:t>
            </a:r>
            <a:r>
              <a:rPr sz="3200" dirty="0"/>
              <a:t>(March 13-15, Before spring break)</a:t>
            </a:r>
          </a:p>
          <a:p>
            <a:pPr marL="261257" lvl="0" indent="-261257">
              <a:defRPr sz="1800"/>
            </a:pPr>
            <a:r>
              <a:rPr sz="3200" dirty="0" smtClean="0"/>
              <a:t>Stage 5: </a:t>
            </a:r>
            <a:r>
              <a:rPr sz="3200" dirty="0"/>
              <a:t>Final Demo and Report (April 17-19)</a:t>
            </a:r>
          </a:p>
        </p:txBody>
      </p:sp>
      <p:sp>
        <p:nvSpPr>
          <p:cNvPr id="101" name="Shape 101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063552" y="130621"/>
            <a:ext cx="8219255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There are 5 major stages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xfrm>
            <a:off x="1524000" y="2118865"/>
            <a:ext cx="9250052" cy="446449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Groups must have 3-4 people (</a:t>
            </a:r>
            <a:r>
              <a:rPr sz="2800">
                <a:solidFill>
                  <a:srgbClr val="FF0000"/>
                </a:solidFill>
              </a:rPr>
              <a:t>no teams of 1, 2, 5 or more)</a:t>
            </a:r>
          </a:p>
          <a:p>
            <a:pPr lvl="0">
              <a:defRPr sz="1800"/>
            </a:pPr>
            <a:r>
              <a:rPr sz="2800"/>
              <a:t>Undergraduates could team up with graduates</a:t>
            </a:r>
          </a:p>
          <a:p>
            <a:pPr lvl="0">
              <a:defRPr sz="1800"/>
            </a:pPr>
            <a:r>
              <a:rPr sz="2800"/>
              <a:t>Offline can team up with online students</a:t>
            </a:r>
          </a:p>
          <a:p>
            <a:pPr marL="0" lvl="0" indent="0">
              <a:buSzTx/>
              <a:buNone/>
              <a:defRPr sz="1800"/>
            </a:pPr>
            <a:r>
              <a:rPr sz="2800" b="1"/>
              <a:t>Suggestions:</a:t>
            </a:r>
          </a:p>
          <a:p>
            <a:pPr lvl="0">
              <a:defRPr sz="1800"/>
            </a:pPr>
            <a:r>
              <a:rPr sz="2800"/>
              <a:t>Have someone experienced in a team</a:t>
            </a:r>
          </a:p>
          <a:p>
            <a:pPr lvl="0">
              <a:defRPr sz="1800"/>
            </a:pPr>
            <a:r>
              <a:rPr sz="2800"/>
              <a:t>Have someone from a different department</a:t>
            </a:r>
          </a:p>
          <a:p>
            <a:pPr lvl="0">
              <a:defRPr sz="1800"/>
            </a:pPr>
            <a:r>
              <a:rPr sz="2800"/>
              <a:t>Have someone in engineering/design/product</a:t>
            </a:r>
          </a:p>
          <a:p>
            <a:pPr lvl="0">
              <a:defRPr sz="1800"/>
            </a:pPr>
            <a:r>
              <a:rPr sz="2800"/>
              <a:t>Pick a “captain” to manage the team </a:t>
            </a:r>
          </a:p>
        </p:txBody>
      </p:sp>
      <p:sp>
        <p:nvSpPr>
          <p:cNvPr id="106" name="Shape 10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Stage 0: Group formation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1316182" y="1963164"/>
            <a:ext cx="8894618" cy="47525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lvl="0" indent="0">
              <a:buSzTx/>
              <a:buNone/>
              <a:defRPr sz="1800"/>
            </a:pPr>
            <a:r>
              <a:rPr sz="2800" b="1" dirty="0"/>
              <a:t>Requirements:</a:t>
            </a:r>
          </a:p>
          <a:p>
            <a:pPr marL="163285" lvl="0" indent="-163285">
              <a:buClr>
                <a:srgbClr val="FF0000"/>
              </a:buClr>
              <a:defRPr sz="1800"/>
            </a:pPr>
            <a:r>
              <a:rPr sz="2400" i="1" dirty="0">
                <a:solidFill>
                  <a:srgbClr val="FF0000"/>
                </a:solidFill>
              </a:rPr>
              <a:t>Pitch/short </a:t>
            </a:r>
            <a:r>
              <a:rPr sz="2400" i="1" dirty="0" smtClean="0">
                <a:solidFill>
                  <a:srgbClr val="FF0000"/>
                </a:solidFill>
              </a:rPr>
              <a:t>description</a:t>
            </a:r>
            <a:r>
              <a:rPr lang="en-US" sz="2400" i="1" dirty="0" smtClean="0">
                <a:solidFill>
                  <a:srgbClr val="FF0000"/>
                </a:solidFill>
              </a:rPr>
              <a:t> (Every group is required to meet us during our office hours)</a:t>
            </a:r>
            <a:endParaRPr sz="2400" i="1" dirty="0">
              <a:solidFill>
                <a:srgbClr val="FF0000"/>
              </a:solidFill>
            </a:endParaRPr>
          </a:p>
          <a:p>
            <a:pPr lvl="0">
              <a:defRPr sz="1800"/>
            </a:pPr>
            <a:r>
              <a:rPr sz="2800" dirty="0"/>
              <a:t>Usefulness and existing </a:t>
            </a:r>
            <a:r>
              <a:rPr sz="2800" dirty="0" smtClean="0"/>
              <a:t>analogs</a:t>
            </a:r>
            <a:endParaRPr lang="en-US" sz="2800" dirty="0" smtClean="0"/>
          </a:p>
          <a:p>
            <a:pPr lvl="1">
              <a:defRPr sz="1800"/>
            </a:pPr>
            <a:r>
              <a:rPr lang="en-US" sz="2400" dirty="0"/>
              <a:t>Is it really useful to our society? </a:t>
            </a:r>
          </a:p>
          <a:p>
            <a:pPr lvl="0">
              <a:defRPr sz="1800"/>
            </a:pPr>
            <a:r>
              <a:rPr sz="2800" dirty="0" smtClean="0"/>
              <a:t>Realness</a:t>
            </a:r>
            <a:endParaRPr sz="2800"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How do you plan to get data? Users?</a:t>
            </a:r>
          </a:p>
          <a:p>
            <a:pPr lvl="0">
              <a:defRPr sz="1800"/>
            </a:pPr>
            <a:r>
              <a:rPr sz="2800" dirty="0" smtClean="0"/>
              <a:t>Features</a:t>
            </a:r>
            <a:endParaRPr sz="2800" dirty="0"/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Basic functionality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 dirty="0"/>
              <a:t>Advanced functionality</a:t>
            </a:r>
          </a:p>
          <a:p>
            <a:pPr lvl="0">
              <a:defRPr sz="1800"/>
            </a:pPr>
            <a:r>
              <a:rPr sz="2800" dirty="0"/>
              <a:t>ER diagram- with all necessary assumptions</a:t>
            </a:r>
          </a:p>
        </p:txBody>
      </p:sp>
      <p:sp>
        <p:nvSpPr>
          <p:cNvPr id="111" name="Shape 111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1919536" y="130621"/>
            <a:ext cx="8435280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768095">
              <a:defRPr sz="3696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96" b="1">
                <a:solidFill>
                  <a:srgbClr val="FFFFFF"/>
                </a:solidFill>
              </a:rPr>
              <a:t>Stage 1: Functional Description &amp; Entity-Relationship Design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1775520" y="2348880"/>
            <a:ext cx="9036496" cy="41764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Should be relevant and useful for your application </a:t>
            </a:r>
          </a:p>
          <a:p>
            <a:pPr lvl="0">
              <a:defRPr sz="1800"/>
            </a:pPr>
            <a:r>
              <a:rPr sz="2800"/>
              <a:t>No primary analogs accessible just via API</a:t>
            </a:r>
            <a:endParaRPr sz="2800">
              <a:solidFill>
                <a:srgbClr val="FF0000"/>
              </a:solidFill>
            </a:endParaRPr>
          </a:p>
          <a:p>
            <a:pPr lvl="0">
              <a:defRPr sz="1800"/>
            </a:pPr>
            <a:r>
              <a:rPr sz="2800"/>
              <a:t>Should be technically challenging (machine learning, data viz with serious preprocessing, real-time)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at least 3-4 days of work for the whole team per advanced function to implement excluding learning how to code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rPr sz="2400"/>
              <a:t>build upon external libraries not just use them as-is</a:t>
            </a:r>
          </a:p>
          <a:p>
            <a:pPr lvl="0">
              <a:defRPr sz="1800"/>
            </a:pPr>
            <a:r>
              <a:rPr sz="2800"/>
              <a:t>You should be able to clearly explain the technical challenge in each advanced function</a:t>
            </a: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1981200" y="404664"/>
            <a:ext cx="8229600" cy="100811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4400"/>
              <a:t>There are 5 major stages:</a:t>
            </a:r>
          </a:p>
        </p:txBody>
      </p:sp>
      <p:sp>
        <p:nvSpPr>
          <p:cNvPr id="116" name="Shape 116"/>
          <p:cNvSpPr/>
          <p:nvPr/>
        </p:nvSpPr>
        <p:spPr>
          <a:xfrm>
            <a:off x="1524000" y="-1"/>
            <a:ext cx="9144000" cy="1844826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919534" y="130621"/>
            <a:ext cx="8568357" cy="1570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FFFFFF"/>
                </a:solidFill>
              </a:rPr>
              <a:t>Advanced features for the project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2095</Words>
  <Application>Microsoft Office PowerPoint</Application>
  <PresentationFormat>Widescreen</PresentationFormat>
  <Paragraphs>275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Helvetica Neue</vt:lpstr>
      <vt:lpstr>Segoe UI</vt:lpstr>
      <vt:lpstr>Segoe UI Light</vt:lpstr>
      <vt:lpstr>Times New Roman</vt:lpstr>
      <vt:lpstr>Default</vt:lpstr>
      <vt:lpstr>CS411 Project Overviews</vt:lpstr>
      <vt:lpstr>Upcoming Lectures</vt:lpstr>
      <vt:lpstr>CS 411 Projects</vt:lpstr>
      <vt:lpstr>Every student taking cs411 does project 1 (DB application)</vt:lpstr>
      <vt:lpstr>Goals for Project 1</vt:lpstr>
      <vt:lpstr>There are 5 major stages:</vt:lpstr>
      <vt:lpstr>There are 5 major stages:</vt:lpstr>
      <vt:lpstr>There are 5 major stages:</vt:lpstr>
      <vt:lpstr>There are 5 major stages:</vt:lpstr>
      <vt:lpstr>There are 5 major stages:</vt:lpstr>
      <vt:lpstr>PowerPoint Presentation</vt:lpstr>
      <vt:lpstr>There are 5 major stages:</vt:lpstr>
      <vt:lpstr>There are 5 major stages: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5 major stages:</vt:lpstr>
      <vt:lpstr>There are 5 major stages:</vt:lpstr>
      <vt:lpstr>There are 5 major stages:</vt:lpstr>
      <vt:lpstr>There are 5 major stages:</vt:lpstr>
      <vt:lpstr>There are 5 major stages:</vt:lpstr>
      <vt:lpstr>There are 5 major stages:</vt:lpstr>
      <vt:lpstr>Top Selected Projects</vt:lpstr>
      <vt:lpstr>There are 5 major stages:</vt:lpstr>
      <vt:lpstr>There are 5 major stages:</vt:lpstr>
      <vt:lpstr>There are 5 major stages:</vt:lpstr>
      <vt:lpstr>PowerPoint Presentation</vt:lpstr>
      <vt:lpstr>4-credit students do both project 1 (DB application) and project 2 (survey on one cutting edge DB research topics)</vt:lpstr>
      <vt:lpstr>Goals for Project 2 (DB survey)</vt:lpstr>
      <vt:lpstr>PowerPoint Presentation</vt:lpstr>
      <vt:lpstr>PowerPoint Presentation</vt:lpstr>
      <vt:lpstr>3. Make a comprehensive list of papers</vt:lpstr>
      <vt:lpstr>3. Make a comprehensive list of papers</vt:lpstr>
      <vt:lpstr>PowerPoint Presentation</vt:lpstr>
      <vt:lpstr>PowerPoint Presentation</vt:lpstr>
      <vt:lpstr>PowerPoint Presentation</vt:lpstr>
      <vt:lpstr>Have fun and good luck!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CS411 Project Overviews</dc:title>
  <cp:lastModifiedBy>Khuram Shahzad</cp:lastModifiedBy>
  <cp:revision>14</cp:revision>
  <dcterms:modified xsi:type="dcterms:W3CDTF">2017-02-01T16:01:53Z</dcterms:modified>
</cp:coreProperties>
</file>